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241410F-7D9E-4D9A-98F9-60BDB8AB54D2}" type="datetimeFigureOut">
              <a:rPr lang="pl-PL" smtClean="0"/>
              <a:t>06.05.2021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E6C2A5A-9C94-4E1F-B55A-DB0A9F417106}" type="slidenum">
              <a:rPr lang="pl-PL" smtClean="0"/>
              <a:t>‹#›</a:t>
            </a:fld>
            <a:endParaRPr lang="pl-PL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9208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410F-7D9E-4D9A-98F9-60BDB8AB54D2}" type="datetimeFigureOut">
              <a:rPr lang="pl-PL" smtClean="0"/>
              <a:t>06.05.2021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C2A5A-9C94-4E1F-B55A-DB0A9F4171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9327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410F-7D9E-4D9A-98F9-60BDB8AB54D2}" type="datetimeFigureOut">
              <a:rPr lang="pl-PL" smtClean="0"/>
              <a:t>06.05.2021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C2A5A-9C94-4E1F-B55A-DB0A9F4171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191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410F-7D9E-4D9A-98F9-60BDB8AB54D2}" type="datetimeFigureOut">
              <a:rPr lang="pl-PL" smtClean="0"/>
              <a:t>06.05.2021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C2A5A-9C94-4E1F-B55A-DB0A9F4171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4967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241410F-7D9E-4D9A-98F9-60BDB8AB54D2}" type="datetimeFigureOut">
              <a:rPr lang="pl-PL" smtClean="0"/>
              <a:t>06.05.2021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E6C2A5A-9C94-4E1F-B55A-DB0A9F417106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385805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410F-7D9E-4D9A-98F9-60BDB8AB54D2}" type="datetimeFigureOut">
              <a:rPr lang="pl-PL" smtClean="0"/>
              <a:t>06.05.2021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C2A5A-9C94-4E1F-B55A-DB0A9F4171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44122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410F-7D9E-4D9A-98F9-60BDB8AB54D2}" type="datetimeFigureOut">
              <a:rPr lang="pl-PL" smtClean="0"/>
              <a:t>06.05.2021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C2A5A-9C94-4E1F-B55A-DB0A9F4171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17064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410F-7D9E-4D9A-98F9-60BDB8AB54D2}" type="datetimeFigureOut">
              <a:rPr lang="pl-PL" smtClean="0"/>
              <a:t>06.05.2021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C2A5A-9C94-4E1F-B55A-DB0A9F4171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1995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410F-7D9E-4D9A-98F9-60BDB8AB54D2}" type="datetimeFigureOut">
              <a:rPr lang="pl-PL" smtClean="0"/>
              <a:t>06.05.2021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C2A5A-9C94-4E1F-B55A-DB0A9F4171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0217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241410F-7D9E-4D9A-98F9-60BDB8AB54D2}" type="datetimeFigureOut">
              <a:rPr lang="pl-PL" smtClean="0"/>
              <a:t>06.05.2021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AE6C2A5A-9C94-4E1F-B55A-DB0A9F41710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758748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241410F-7D9E-4D9A-98F9-60BDB8AB54D2}" type="datetimeFigureOut">
              <a:rPr lang="pl-PL" smtClean="0"/>
              <a:t>06.05.2021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AE6C2A5A-9C94-4E1F-B55A-DB0A9F4171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45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241410F-7D9E-4D9A-98F9-60BDB8AB54D2}" type="datetimeFigureOut">
              <a:rPr lang="pl-PL" smtClean="0"/>
              <a:t>06.05.2021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E6C2A5A-9C94-4E1F-B55A-DB0A9F417106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5267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79986819-32EE-4C79-A7BC-4D29246B48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30440" y="233717"/>
            <a:ext cx="4213460" cy="490184"/>
          </a:xfrm>
        </p:spPr>
        <p:txBody>
          <a:bodyPr/>
          <a:lstStyle/>
          <a:p>
            <a:r>
              <a:rPr lang="pl-PL" dirty="0">
                <a:solidFill>
                  <a:srgbClr val="0070C0"/>
                </a:solidFill>
              </a:rPr>
              <a:t>Owady w paski</a:t>
            </a: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92D451B0-E86C-486B-ACBE-A25C98788BBD}"/>
              </a:ext>
            </a:extLst>
          </p:cNvPr>
          <p:cNvSpPr txBox="1">
            <a:spLocks/>
          </p:cNvSpPr>
          <p:nvPr/>
        </p:nvSpPr>
        <p:spPr>
          <a:xfrm>
            <a:off x="8927103" y="3851313"/>
            <a:ext cx="2733674" cy="490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dirty="0">
                <a:solidFill>
                  <a:srgbClr val="7030A0"/>
                </a:solidFill>
              </a:rPr>
              <a:t>Trzmiel leśny</a:t>
            </a:r>
          </a:p>
        </p:txBody>
      </p:sp>
      <p:sp>
        <p:nvSpPr>
          <p:cNvPr id="5" name="Podtytuł 2">
            <a:extLst>
              <a:ext uri="{FF2B5EF4-FFF2-40B4-BE49-F238E27FC236}">
                <a16:creationId xmlns:a16="http://schemas.microsoft.com/office/drawing/2014/main" id="{8A34D8EB-A28D-4C8A-91FD-0620165C1A16}"/>
              </a:ext>
            </a:extLst>
          </p:cNvPr>
          <p:cNvSpPr txBox="1">
            <a:spLocks/>
          </p:cNvSpPr>
          <p:nvPr/>
        </p:nvSpPr>
        <p:spPr>
          <a:xfrm>
            <a:off x="926629" y="3742905"/>
            <a:ext cx="1990725" cy="4901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dirty="0">
                <a:solidFill>
                  <a:srgbClr val="7030A0"/>
                </a:solidFill>
              </a:rPr>
              <a:t>Osa pospolita</a:t>
            </a:r>
          </a:p>
        </p:txBody>
      </p:sp>
      <p:sp>
        <p:nvSpPr>
          <p:cNvPr id="6" name="Podtytuł 2">
            <a:extLst>
              <a:ext uri="{FF2B5EF4-FFF2-40B4-BE49-F238E27FC236}">
                <a16:creationId xmlns:a16="http://schemas.microsoft.com/office/drawing/2014/main" id="{3CE2D436-54F1-438C-B69C-8C5212499F51}"/>
              </a:ext>
            </a:extLst>
          </p:cNvPr>
          <p:cNvSpPr txBox="1">
            <a:spLocks/>
          </p:cNvSpPr>
          <p:nvPr/>
        </p:nvSpPr>
        <p:spPr>
          <a:xfrm>
            <a:off x="9223613" y="815397"/>
            <a:ext cx="2733673" cy="4901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dirty="0">
                <a:solidFill>
                  <a:srgbClr val="7030A0"/>
                </a:solidFill>
              </a:rPr>
              <a:t>Szerszeń europejski</a:t>
            </a:r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FEBB5BFA-CC69-42F0-848E-60FA642765E3}"/>
              </a:ext>
            </a:extLst>
          </p:cNvPr>
          <p:cNvSpPr txBox="1">
            <a:spLocks/>
          </p:cNvSpPr>
          <p:nvPr/>
        </p:nvSpPr>
        <p:spPr>
          <a:xfrm>
            <a:off x="1317155" y="882478"/>
            <a:ext cx="1990725" cy="4901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dirty="0">
                <a:solidFill>
                  <a:srgbClr val="7030A0"/>
                </a:solidFill>
              </a:rPr>
              <a:t>Pszczoła miodna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40441C8A-1A50-430A-9BEE-DC269677BCC7}"/>
              </a:ext>
            </a:extLst>
          </p:cNvPr>
          <p:cNvSpPr txBox="1"/>
          <p:nvPr/>
        </p:nvSpPr>
        <p:spPr>
          <a:xfrm>
            <a:off x="489832" y="1356961"/>
            <a:ext cx="32357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l-PL" dirty="0"/>
              <a:t>Krępe ciało, bez zwężenia w talii</a:t>
            </a:r>
          </a:p>
          <a:p>
            <a:pPr marL="285750" indent="-285750">
              <a:buFontTx/>
              <a:buChar char="-"/>
            </a:pPr>
            <a:r>
              <a:rPr lang="pl-PL" dirty="0"/>
              <a:t>1,5 cm długości</a:t>
            </a:r>
          </a:p>
          <a:p>
            <a:pPr marL="285750" indent="-285750">
              <a:buFontTx/>
              <a:buChar char="-"/>
            </a:pPr>
            <a:r>
              <a:rPr lang="pl-PL" dirty="0"/>
              <a:t>Tułów gęsto pokryty włosami</a:t>
            </a:r>
          </a:p>
          <a:p>
            <a:pPr marL="285750" indent="-285750">
              <a:buFontTx/>
              <a:buChar char="-"/>
            </a:pPr>
            <a:r>
              <a:rPr lang="pl-PL" dirty="0"/>
              <a:t>Najmniejszy ze wszystkich wymienionych owadów</a:t>
            </a:r>
          </a:p>
          <a:p>
            <a:pPr marL="285750" indent="-285750">
              <a:buFontTx/>
              <a:buChar char="-"/>
            </a:pPr>
            <a:r>
              <a:rPr lang="pl-PL" dirty="0"/>
              <a:t>Bardziej rudawo-brunatne</a:t>
            </a:r>
          </a:p>
          <a:p>
            <a:pPr marL="285750" indent="-285750">
              <a:buFontTx/>
              <a:buChar char="-"/>
            </a:pPr>
            <a:endParaRPr lang="pl-PL" dirty="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505C1C12-0241-4801-A46E-A1BF16352451}"/>
              </a:ext>
            </a:extLst>
          </p:cNvPr>
          <p:cNvSpPr txBox="1"/>
          <p:nvPr/>
        </p:nvSpPr>
        <p:spPr>
          <a:xfrm>
            <a:off x="555154" y="4201004"/>
            <a:ext cx="323579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l-PL" dirty="0"/>
              <a:t>Zwężenie w talii, stąd określenie „talii osy”</a:t>
            </a:r>
          </a:p>
          <a:p>
            <a:pPr marL="285750" indent="-285750">
              <a:buFontTx/>
              <a:buChar char="-"/>
            </a:pPr>
            <a:r>
              <a:rPr lang="pl-PL" dirty="0"/>
              <a:t>Tułów nieowłosiony</a:t>
            </a:r>
          </a:p>
          <a:p>
            <a:pPr marL="285750" indent="-285750">
              <a:buFontTx/>
              <a:buChar char="-"/>
            </a:pPr>
            <a:r>
              <a:rPr lang="pl-PL" dirty="0"/>
              <a:t>Bardzo wyraźne ubarwienie: żółto-czarne</a:t>
            </a:r>
          </a:p>
          <a:p>
            <a:pPr marL="285750" indent="-285750">
              <a:buFontTx/>
              <a:buChar char="-"/>
            </a:pPr>
            <a:r>
              <a:rPr lang="pl-PL" dirty="0"/>
              <a:t>1-2 cm długości ciała</a:t>
            </a:r>
          </a:p>
          <a:p>
            <a:pPr marL="285750" indent="-285750">
              <a:buFontTx/>
              <a:buChar char="-"/>
            </a:pPr>
            <a:r>
              <a:rPr lang="pl-PL" dirty="0"/>
              <a:t>agresywna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B7B76656-6525-4986-BCF0-8027CCB71108}"/>
              </a:ext>
            </a:extLst>
          </p:cNvPr>
          <p:cNvSpPr txBox="1"/>
          <p:nvPr/>
        </p:nvSpPr>
        <p:spPr>
          <a:xfrm>
            <a:off x="8748714" y="1257473"/>
            <a:ext cx="32357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l-PL" dirty="0"/>
              <a:t>Największy z wymienionych owadów</a:t>
            </a:r>
          </a:p>
          <a:p>
            <a:pPr marL="285750" indent="-285750">
              <a:buFontTx/>
              <a:buChar char="-"/>
            </a:pPr>
            <a:r>
              <a:rPr lang="pl-PL" dirty="0"/>
              <a:t>Agresywny, jak osa</a:t>
            </a:r>
          </a:p>
          <a:p>
            <a:pPr marL="285750" indent="-285750">
              <a:buFontTx/>
              <a:buChar char="-"/>
            </a:pPr>
            <a:r>
              <a:rPr lang="pl-PL" dirty="0"/>
              <a:t>Długość ciała 1,7 cm (robotnica) i 3,5 cm (królowa)</a:t>
            </a:r>
          </a:p>
          <a:p>
            <a:pPr marL="285750" indent="-285750">
              <a:buFontTx/>
              <a:buChar char="-"/>
            </a:pPr>
            <a:r>
              <a:rPr lang="pl-PL" dirty="0"/>
              <a:t>Odwłok czarny w żółte pasy</a:t>
            </a:r>
          </a:p>
          <a:p>
            <a:pPr marL="285750" indent="-285750">
              <a:buFontTx/>
              <a:buChar char="-"/>
            </a:pPr>
            <a:endParaRPr lang="pl-PL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9CE55133-C056-44CD-A806-F29B37723AAD}"/>
              </a:ext>
            </a:extLst>
          </p:cNvPr>
          <p:cNvSpPr txBox="1"/>
          <p:nvPr/>
        </p:nvSpPr>
        <p:spPr>
          <a:xfrm>
            <a:off x="8642587" y="4233089"/>
            <a:ext cx="34480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l-PL" dirty="0"/>
              <a:t>Szerszy od osy, przypomina owłosioną kulkę (gęsto owłosiony, bardziej od pszczoły)</a:t>
            </a:r>
          </a:p>
          <a:p>
            <a:pPr marL="285750" indent="-285750">
              <a:buFontTx/>
              <a:buChar char="-"/>
            </a:pPr>
            <a:r>
              <a:rPr lang="pl-PL" dirty="0"/>
              <a:t>Długość ciała do 3 cm</a:t>
            </a:r>
          </a:p>
          <a:p>
            <a:pPr marL="285750" indent="-285750">
              <a:buFontTx/>
              <a:buChar char="-"/>
            </a:pPr>
            <a:r>
              <a:rPr lang="pl-PL" dirty="0"/>
              <a:t>Odwłok w ciemno żółte paski, pomarańczowe, a nawet brunatne</a:t>
            </a:r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FC95E8F6-A9DB-4EA3-AC04-A4A45464C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2765" y="1818817"/>
            <a:ext cx="2141067" cy="1326747"/>
          </a:xfrm>
          <a:prstGeom prst="rect">
            <a:avLst/>
          </a:prstGeom>
        </p:spPr>
      </p:pic>
      <p:pic>
        <p:nvPicPr>
          <p:cNvPr id="1032" name="Picture 8" descr="Świat Czarnego Teriera">
            <a:extLst>
              <a:ext uri="{FF2B5EF4-FFF2-40B4-BE49-F238E27FC236}">
                <a16:creationId xmlns:a16="http://schemas.microsoft.com/office/drawing/2014/main" id="{CB1309F1-ADF7-45FE-A67C-9A67325ED8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304" y="4019223"/>
            <a:ext cx="21209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Trzmiel - gatunki, gniazdo, użądlenie, pożyteczność, zagrożenie gatunku |  WP abcZdrowie">
            <a:extLst>
              <a:ext uri="{FF2B5EF4-FFF2-40B4-BE49-F238E27FC236}">
                <a16:creationId xmlns:a16="http://schemas.microsoft.com/office/drawing/2014/main" id="{5F05E0C9-2F60-454B-9130-C3E7ECEAF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105" y="1668876"/>
            <a:ext cx="2330215" cy="1684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Łącznik prosty 17">
            <a:extLst>
              <a:ext uri="{FF2B5EF4-FFF2-40B4-BE49-F238E27FC236}">
                <a16:creationId xmlns:a16="http://schemas.microsoft.com/office/drawing/2014/main" id="{3A09A881-BFDE-4664-B708-0A54E1388881}"/>
              </a:ext>
            </a:extLst>
          </p:cNvPr>
          <p:cNvCxnSpPr>
            <a:cxnSpLocks/>
          </p:cNvCxnSpPr>
          <p:nvPr/>
        </p:nvCxnSpPr>
        <p:spPr>
          <a:xfrm>
            <a:off x="1619250" y="3514725"/>
            <a:ext cx="9629775" cy="0"/>
          </a:xfrm>
          <a:prstGeom prst="line">
            <a:avLst/>
          </a:prstGeom>
          <a:ln w="476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20">
            <a:extLst>
              <a:ext uri="{FF2B5EF4-FFF2-40B4-BE49-F238E27FC236}">
                <a16:creationId xmlns:a16="http://schemas.microsoft.com/office/drawing/2014/main" id="{8D8DAD86-515A-4C7F-A071-1CABC5364F24}"/>
              </a:ext>
            </a:extLst>
          </p:cNvPr>
          <p:cNvCxnSpPr>
            <a:cxnSpLocks/>
          </p:cNvCxnSpPr>
          <p:nvPr/>
        </p:nvCxnSpPr>
        <p:spPr>
          <a:xfrm flipV="1">
            <a:off x="6237170" y="1111870"/>
            <a:ext cx="0" cy="4622180"/>
          </a:xfrm>
          <a:prstGeom prst="line">
            <a:avLst/>
          </a:prstGeom>
          <a:ln w="476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6" name="Picture 12" descr="SZERSZEŃ EUROPEJSKI – Firma DDD Keder Warszawa">
            <a:extLst>
              <a:ext uri="{FF2B5EF4-FFF2-40B4-BE49-F238E27FC236}">
                <a16:creationId xmlns:a16="http://schemas.microsoft.com/office/drawing/2014/main" id="{C6AD2BC7-2D32-4372-9831-F33590B673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687" y="4060499"/>
            <a:ext cx="2120900" cy="1502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69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Znaczek">
  <a:themeElements>
    <a:clrScheme name="Znaczek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Znaczek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naczek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TM10001106[[fn=Znaczek]]</Template>
  <TotalTime>74</TotalTime>
  <Words>111</Words>
  <Application>Microsoft Office PowerPoint</Application>
  <PresentationFormat>Panoramiczny</PresentationFormat>
  <Paragraphs>22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Impact</vt:lpstr>
      <vt:lpstr>Znaczek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raffal.czekalinski@gmail.com</dc:creator>
  <cp:lastModifiedBy>raffal.czekalinski@gmail.com</cp:lastModifiedBy>
  <cp:revision>19</cp:revision>
  <dcterms:created xsi:type="dcterms:W3CDTF">2021-05-06T17:59:27Z</dcterms:created>
  <dcterms:modified xsi:type="dcterms:W3CDTF">2021-05-06T19:14:07Z</dcterms:modified>
</cp:coreProperties>
</file>